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63" r:id="rId5"/>
    <p:sldId id="261" r:id="rId6"/>
    <p:sldId id="262" r:id="rId7"/>
    <p:sldId id="264" r:id="rId8"/>
    <p:sldId id="265" r:id="rId9"/>
    <p:sldId id="266" r:id="rId10"/>
    <p:sldId id="269" r:id="rId11"/>
    <p:sldId id="268" r:id="rId12"/>
    <p:sldId id="267" r:id="rId13"/>
    <p:sldId id="271"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08"/>
  </p:normalViewPr>
  <p:slideViewPr>
    <p:cSldViewPr snapToGrid="0" snapToObjects="1">
      <p:cViewPr>
        <p:scale>
          <a:sx n="119" d="100"/>
          <a:sy n="119" d="100"/>
        </p:scale>
        <p:origin x="-12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81479-6207-844E-8E10-1E1664DE7DCE}" type="datetimeFigureOut">
              <a:rPr lang="en-US" smtClean="0"/>
              <a:t>4/24/21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3AB16-ED95-DC4E-90E5-B3B663E6FD1B}" type="slidenum">
              <a:rPr lang="en-US" smtClean="0"/>
              <a:t>‹#›</a:t>
            </a:fld>
            <a:endParaRPr lang="en-US"/>
          </a:p>
        </p:txBody>
      </p:sp>
    </p:spTree>
    <p:extLst>
      <p:ext uri="{BB962C8B-B14F-4D97-AF65-F5344CB8AC3E}">
        <p14:creationId xmlns:p14="http://schemas.microsoft.com/office/powerpoint/2010/main" val="1990327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73AB16-ED95-DC4E-90E5-B3B663E6FD1B}" type="slidenum">
              <a:rPr lang="en-US" smtClean="0"/>
              <a:t>9</a:t>
            </a:fld>
            <a:endParaRPr lang="en-US"/>
          </a:p>
        </p:txBody>
      </p:sp>
    </p:spTree>
    <p:extLst>
      <p:ext uri="{BB962C8B-B14F-4D97-AF65-F5344CB8AC3E}">
        <p14:creationId xmlns:p14="http://schemas.microsoft.com/office/powerpoint/2010/main" val="2504894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E328-CAD4-A045-8A78-BBA7402C1A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D8441A-239A-E74B-8B00-C982568918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601C30-AA63-864D-9692-6FEEAA6D95CF}"/>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5" name="Footer Placeholder 4">
            <a:extLst>
              <a:ext uri="{FF2B5EF4-FFF2-40B4-BE49-F238E27FC236}">
                <a16:creationId xmlns:a16="http://schemas.microsoft.com/office/drawing/2014/main" id="{97B59AA2-DE5D-BF4A-AAC4-E26B271BF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3192B-EE92-3041-8B2B-5987B4EF6ECC}"/>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27459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33D7E-C6BE-0C49-AC58-389CF29017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45353B-DEDA-364B-8275-43CCE2C13C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19807-4DA8-0F4C-8214-E8B06A33B5DA}"/>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5" name="Footer Placeholder 4">
            <a:extLst>
              <a:ext uri="{FF2B5EF4-FFF2-40B4-BE49-F238E27FC236}">
                <a16:creationId xmlns:a16="http://schemas.microsoft.com/office/drawing/2014/main" id="{223B9CE7-98B9-544A-A29B-9A6B4A6D5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6F0D4-FF40-C74F-B341-F7657736166F}"/>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4262051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08D5E4-64B5-5745-AF01-1A6BDB417D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B45E3E-7DED-A249-83D8-B243274EEA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AEBD-A469-6C43-AA25-BD56924397CD}"/>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5" name="Footer Placeholder 4">
            <a:extLst>
              <a:ext uri="{FF2B5EF4-FFF2-40B4-BE49-F238E27FC236}">
                <a16:creationId xmlns:a16="http://schemas.microsoft.com/office/drawing/2014/main" id="{E9A2446A-9497-C345-83CE-EDC4793B0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02D81-631E-214F-B010-E28A907159E6}"/>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2134037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F55B-EFC7-214E-BCFA-4207A0A212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D807E-22C5-C848-ABD6-72F3B51CC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59521-648E-0346-A4AD-7C119922D7DA}"/>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5" name="Footer Placeholder 4">
            <a:extLst>
              <a:ext uri="{FF2B5EF4-FFF2-40B4-BE49-F238E27FC236}">
                <a16:creationId xmlns:a16="http://schemas.microsoft.com/office/drawing/2014/main" id="{0ACE4703-E042-4C4E-BB98-FDC1E5B6C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A0DB0-B7E3-2C42-B40A-4D063ABC97A5}"/>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37698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2422-D6EA-774E-934E-7A8E4AD8D3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6FE922-A50B-1248-BCBE-62EECD4DB1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B1D71C-7112-5E43-AA69-76EC4B290BBF}"/>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5" name="Footer Placeholder 4">
            <a:extLst>
              <a:ext uri="{FF2B5EF4-FFF2-40B4-BE49-F238E27FC236}">
                <a16:creationId xmlns:a16="http://schemas.microsoft.com/office/drawing/2014/main" id="{EF243E83-AF8F-A54A-BA1A-083A09119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06416-F576-1648-8786-B4DEA4A422F5}"/>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3458293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D9EE-3A9E-E948-B558-938B76CF91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95521-6CB8-1144-9C2D-6EC13A27E5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17197D-C5F5-8B46-9426-148127AAF3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4A6F0E-FBDC-8546-ACA5-D1E2B7657322}"/>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6" name="Footer Placeholder 5">
            <a:extLst>
              <a:ext uri="{FF2B5EF4-FFF2-40B4-BE49-F238E27FC236}">
                <a16:creationId xmlns:a16="http://schemas.microsoft.com/office/drawing/2014/main" id="{536A9AAC-C2FA-3D47-9106-8DF685AFD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B4F2E-E0E3-6542-829C-6E803AC62F89}"/>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40331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1F5-BC89-A240-AE74-6895A14847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6B06A8-6417-A74D-8328-697F3CAA04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5CFEA0-0348-104E-8683-03D2C68CE0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3A7A08-7B39-FF49-98F6-B938333FE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D98F3C-889A-004F-AB40-75350D15D1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01271E-D9C2-5444-8DAE-185089B9E252}"/>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8" name="Footer Placeholder 7">
            <a:extLst>
              <a:ext uri="{FF2B5EF4-FFF2-40B4-BE49-F238E27FC236}">
                <a16:creationId xmlns:a16="http://schemas.microsoft.com/office/drawing/2014/main" id="{6F68F528-05A6-AF42-92A7-FB50DD46BA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E7D5A4-4902-AC4D-B61D-14EA6C16D016}"/>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1864310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397D1-61B3-904D-A9D7-77B3F25E9E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ADB2D-2209-5F41-9445-54FFCA2E7DAA}"/>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4" name="Footer Placeholder 3">
            <a:extLst>
              <a:ext uri="{FF2B5EF4-FFF2-40B4-BE49-F238E27FC236}">
                <a16:creationId xmlns:a16="http://schemas.microsoft.com/office/drawing/2014/main" id="{8C95A1F8-6678-9A44-BF60-667104918C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A6EA7B-BD4D-2544-A40C-4EDBD0A09EFE}"/>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2339592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FF8E94-0D27-8048-A23F-0C54541FB361}"/>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3" name="Footer Placeholder 2">
            <a:extLst>
              <a:ext uri="{FF2B5EF4-FFF2-40B4-BE49-F238E27FC236}">
                <a16:creationId xmlns:a16="http://schemas.microsoft.com/office/drawing/2014/main" id="{21CA8ED6-73AB-854E-A815-F0EF58631B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A42BD6-F67E-5A47-9074-EE12544B5A0B}"/>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207532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0AB0-2704-0E40-B01B-F47F0AB500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452A0A-54CB-874F-9F0B-8F1953835E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382155-1398-1B4F-A8C5-366EA13E7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C8E8F-C1C1-B14C-B005-C326AFCC2C43}"/>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6" name="Footer Placeholder 5">
            <a:extLst>
              <a:ext uri="{FF2B5EF4-FFF2-40B4-BE49-F238E27FC236}">
                <a16:creationId xmlns:a16="http://schemas.microsoft.com/office/drawing/2014/main" id="{91E234A7-0E53-744F-A952-7BE6489C70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B3C4A-A1EA-B04F-BE9D-553801E03564}"/>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179564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A289-6E54-F34E-A7AE-F45E74F8C6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264427-CACF-E14D-BE8B-0AC243B4E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3530B9-93F2-884F-A29B-32C53BA5B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1913A3-E450-D24E-975D-4B57D9FBC8DC}"/>
              </a:ext>
            </a:extLst>
          </p:cNvPr>
          <p:cNvSpPr>
            <a:spLocks noGrp="1"/>
          </p:cNvSpPr>
          <p:nvPr>
            <p:ph type="dt" sz="half" idx="10"/>
          </p:nvPr>
        </p:nvSpPr>
        <p:spPr/>
        <p:txBody>
          <a:bodyPr/>
          <a:lstStyle/>
          <a:p>
            <a:fld id="{52AE8E34-CA0A-604B-B134-675045EA6D2A}" type="datetimeFigureOut">
              <a:rPr lang="en-US" smtClean="0"/>
              <a:t>4/23/21</a:t>
            </a:fld>
            <a:endParaRPr lang="en-US"/>
          </a:p>
        </p:txBody>
      </p:sp>
      <p:sp>
        <p:nvSpPr>
          <p:cNvPr id="6" name="Footer Placeholder 5">
            <a:extLst>
              <a:ext uri="{FF2B5EF4-FFF2-40B4-BE49-F238E27FC236}">
                <a16:creationId xmlns:a16="http://schemas.microsoft.com/office/drawing/2014/main" id="{E7F402FC-BFE2-794C-A6BD-47815BC570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E0317B-ED01-974B-8AFD-52E6ED2335CC}"/>
              </a:ext>
            </a:extLst>
          </p:cNvPr>
          <p:cNvSpPr>
            <a:spLocks noGrp="1"/>
          </p:cNvSpPr>
          <p:nvPr>
            <p:ph type="sldNum" sz="quarter" idx="12"/>
          </p:nvPr>
        </p:nvSpPr>
        <p:spPr/>
        <p:txBody>
          <a:bodyPr/>
          <a:lstStyle/>
          <a:p>
            <a:fld id="{4554E3B3-8360-CE4B-AADD-2CF0CFED7F44}" type="slidenum">
              <a:rPr lang="en-US" smtClean="0"/>
              <a:t>‹#›</a:t>
            </a:fld>
            <a:endParaRPr lang="en-US"/>
          </a:p>
        </p:txBody>
      </p:sp>
    </p:spTree>
    <p:extLst>
      <p:ext uri="{BB962C8B-B14F-4D97-AF65-F5344CB8AC3E}">
        <p14:creationId xmlns:p14="http://schemas.microsoft.com/office/powerpoint/2010/main" val="3757504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5B74F2-BDB8-0242-B150-BD22FABEEA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0ED69-2CAF-3E4B-9C67-BD2AF805C7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CA750-1B23-E945-838D-43FC74BF64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E8E34-CA0A-604B-B134-675045EA6D2A}" type="datetimeFigureOut">
              <a:rPr lang="en-US" smtClean="0"/>
              <a:t>4/23/21</a:t>
            </a:fld>
            <a:endParaRPr lang="en-US"/>
          </a:p>
        </p:txBody>
      </p:sp>
      <p:sp>
        <p:nvSpPr>
          <p:cNvPr id="5" name="Footer Placeholder 4">
            <a:extLst>
              <a:ext uri="{FF2B5EF4-FFF2-40B4-BE49-F238E27FC236}">
                <a16:creationId xmlns:a16="http://schemas.microsoft.com/office/drawing/2014/main" id="{EA6C3EC6-613D-E240-9382-A0671F086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669B0F-AA98-7945-8292-14447CC13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4E3B3-8360-CE4B-AADD-2CF0CFED7F44}" type="slidenum">
              <a:rPr lang="en-US" smtClean="0"/>
              <a:t>‹#›</a:t>
            </a:fld>
            <a:endParaRPr lang="en-US"/>
          </a:p>
        </p:txBody>
      </p:sp>
    </p:spTree>
    <p:extLst>
      <p:ext uri="{BB962C8B-B14F-4D97-AF65-F5344CB8AC3E}">
        <p14:creationId xmlns:p14="http://schemas.microsoft.com/office/powerpoint/2010/main" val="1035558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89FBD26-9C08-0943-871A-C57F45EDCE78}"/>
              </a:ext>
            </a:extLst>
          </p:cNvPr>
          <p:cNvSpPr>
            <a:spLocks noGrp="1"/>
          </p:cNvSpPr>
          <p:nvPr>
            <p:ph type="subTitle" idx="1"/>
          </p:nvPr>
        </p:nvSpPr>
        <p:spPr>
          <a:xfrm>
            <a:off x="1524000" y="3940933"/>
            <a:ext cx="9144000" cy="1548685"/>
          </a:xfrm>
        </p:spPr>
        <p:txBody>
          <a:bodyPr>
            <a:normAutofit fontScale="92500" lnSpcReduction="20000"/>
          </a:bodyPr>
          <a:lstStyle/>
          <a:p>
            <a:r>
              <a:rPr lang="en-US" b="1" dirty="0"/>
              <a:t>Borrow iOS App</a:t>
            </a:r>
          </a:p>
          <a:p>
            <a:r>
              <a:rPr lang="en-US" dirty="0"/>
              <a:t>Casey Smith</a:t>
            </a:r>
          </a:p>
          <a:p>
            <a:r>
              <a:rPr lang="en-US" dirty="0"/>
              <a:t>JHU EN.605.687.81.SP21</a:t>
            </a:r>
          </a:p>
          <a:p>
            <a:r>
              <a:rPr lang="en-US" dirty="0"/>
              <a:t>Mobile Application Development for the iOS Platform</a:t>
            </a:r>
          </a:p>
        </p:txBody>
      </p:sp>
      <p:pic>
        <p:nvPicPr>
          <p:cNvPr id="27" name="Picture 26" descr="A picture containing text, bicycle&#10;&#10;Description automatically generated">
            <a:extLst>
              <a:ext uri="{FF2B5EF4-FFF2-40B4-BE49-F238E27FC236}">
                <a16:creationId xmlns:a16="http://schemas.microsoft.com/office/drawing/2014/main" id="{0827C1D3-115D-A348-8130-8CD60FE2BFFF}"/>
              </a:ext>
            </a:extLst>
          </p:cNvPr>
          <p:cNvPicPr>
            <a:picLocks noChangeAspect="1"/>
          </p:cNvPicPr>
          <p:nvPr/>
        </p:nvPicPr>
        <p:blipFill>
          <a:blip r:embed="rId2"/>
          <a:stretch>
            <a:fillRect/>
          </a:stretch>
        </p:blipFill>
        <p:spPr>
          <a:xfrm>
            <a:off x="2929466" y="586200"/>
            <a:ext cx="6333067" cy="2935933"/>
          </a:xfrm>
          <a:prstGeom prst="rect">
            <a:avLst/>
          </a:prstGeom>
        </p:spPr>
      </p:pic>
    </p:spTree>
    <p:extLst>
      <p:ext uri="{BB962C8B-B14F-4D97-AF65-F5344CB8AC3E}">
        <p14:creationId xmlns:p14="http://schemas.microsoft.com/office/powerpoint/2010/main" val="4293530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3" name="Picture 2">
            <a:extLst>
              <a:ext uri="{FF2B5EF4-FFF2-40B4-BE49-F238E27FC236}">
                <a16:creationId xmlns:a16="http://schemas.microsoft.com/office/drawing/2014/main" id="{8A8B68E4-D6F7-D648-800B-9DDCED12E571}"/>
              </a:ext>
            </a:extLst>
          </p:cNvPr>
          <p:cNvPicPr>
            <a:picLocks noChangeAspect="1"/>
          </p:cNvPicPr>
          <p:nvPr/>
        </p:nvPicPr>
        <p:blipFill rotWithShape="1">
          <a:blip r:embed="rId2"/>
          <a:srcRect l="2480" t="700" r="9513" b="-700"/>
          <a:stretch/>
        </p:blipFill>
        <p:spPr>
          <a:xfrm>
            <a:off x="4726546" y="755817"/>
            <a:ext cx="7465454" cy="6102183"/>
          </a:xfrm>
          <a:prstGeom prst="rect">
            <a:avLst/>
          </a:prstGeom>
        </p:spPr>
      </p:pic>
      <p:sp>
        <p:nvSpPr>
          <p:cNvPr id="4" name="Content Placeholder 2">
            <a:extLst>
              <a:ext uri="{FF2B5EF4-FFF2-40B4-BE49-F238E27FC236}">
                <a16:creationId xmlns:a16="http://schemas.microsoft.com/office/drawing/2014/main" id="{D7058723-1B28-634F-B41C-C12584AE8393}"/>
              </a:ext>
            </a:extLst>
          </p:cNvPr>
          <p:cNvSpPr>
            <a:spLocks noGrp="1"/>
          </p:cNvSpPr>
          <p:nvPr>
            <p:ph idx="1"/>
          </p:nvPr>
        </p:nvSpPr>
        <p:spPr>
          <a:xfrm>
            <a:off x="867038" y="1336964"/>
            <a:ext cx="3830671" cy="4939887"/>
          </a:xfrm>
        </p:spPr>
        <p:txBody>
          <a:bodyPr>
            <a:normAutofit/>
          </a:bodyPr>
          <a:lstStyle/>
          <a:p>
            <a:pPr marL="0" indent="0">
              <a:buNone/>
            </a:pPr>
            <a:r>
              <a:rPr lang="en-US" dirty="0"/>
              <a:t>Borrow will have the capability to use ”Login with Facebook” built in to the app. </a:t>
            </a:r>
          </a:p>
        </p:txBody>
      </p:sp>
    </p:spTree>
    <p:extLst>
      <p:ext uri="{BB962C8B-B14F-4D97-AF65-F5344CB8AC3E}">
        <p14:creationId xmlns:p14="http://schemas.microsoft.com/office/powerpoint/2010/main" val="2386931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3" name="Picture 2">
            <a:extLst>
              <a:ext uri="{FF2B5EF4-FFF2-40B4-BE49-F238E27FC236}">
                <a16:creationId xmlns:a16="http://schemas.microsoft.com/office/drawing/2014/main" id="{213571CC-35BA-8742-999F-8F8E77A39A13}"/>
              </a:ext>
            </a:extLst>
          </p:cNvPr>
          <p:cNvPicPr>
            <a:picLocks noChangeAspect="1"/>
          </p:cNvPicPr>
          <p:nvPr/>
        </p:nvPicPr>
        <p:blipFill>
          <a:blip r:embed="rId2"/>
          <a:stretch>
            <a:fillRect/>
          </a:stretch>
        </p:blipFill>
        <p:spPr>
          <a:xfrm>
            <a:off x="4484662" y="1210613"/>
            <a:ext cx="7707338" cy="5544355"/>
          </a:xfrm>
          <a:prstGeom prst="rect">
            <a:avLst/>
          </a:prstGeom>
        </p:spPr>
      </p:pic>
      <p:sp>
        <p:nvSpPr>
          <p:cNvPr id="4" name="Content Placeholder 2">
            <a:extLst>
              <a:ext uri="{FF2B5EF4-FFF2-40B4-BE49-F238E27FC236}">
                <a16:creationId xmlns:a16="http://schemas.microsoft.com/office/drawing/2014/main" id="{BFFCFFE3-565E-BE4D-8362-6CE9E1AF452F}"/>
              </a:ext>
            </a:extLst>
          </p:cNvPr>
          <p:cNvSpPr>
            <a:spLocks noGrp="1"/>
          </p:cNvSpPr>
          <p:nvPr>
            <p:ph idx="1"/>
          </p:nvPr>
        </p:nvSpPr>
        <p:spPr>
          <a:xfrm>
            <a:off x="653991" y="1512846"/>
            <a:ext cx="3830671" cy="4939887"/>
          </a:xfrm>
        </p:spPr>
        <p:txBody>
          <a:bodyPr>
            <a:normAutofit/>
          </a:bodyPr>
          <a:lstStyle/>
          <a:p>
            <a:pPr marL="0" indent="0">
              <a:buNone/>
            </a:pPr>
            <a:r>
              <a:rPr lang="en-US" dirty="0"/>
              <a:t>The “Sign Up” screen will have the data flow capability to go from the signup back to the original “Login”</a:t>
            </a:r>
          </a:p>
        </p:txBody>
      </p:sp>
    </p:spTree>
    <p:extLst>
      <p:ext uri="{BB962C8B-B14F-4D97-AF65-F5344CB8AC3E}">
        <p14:creationId xmlns:p14="http://schemas.microsoft.com/office/powerpoint/2010/main" val="59428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3" name="Picture 2">
            <a:extLst>
              <a:ext uri="{FF2B5EF4-FFF2-40B4-BE49-F238E27FC236}">
                <a16:creationId xmlns:a16="http://schemas.microsoft.com/office/drawing/2014/main" id="{67F65C20-48F2-9E4F-8C55-B23358094546}"/>
              </a:ext>
            </a:extLst>
          </p:cNvPr>
          <p:cNvPicPr>
            <a:picLocks noChangeAspect="1"/>
          </p:cNvPicPr>
          <p:nvPr/>
        </p:nvPicPr>
        <p:blipFill>
          <a:blip r:embed="rId2"/>
          <a:stretch>
            <a:fillRect/>
          </a:stretch>
        </p:blipFill>
        <p:spPr>
          <a:xfrm>
            <a:off x="8259039" y="0"/>
            <a:ext cx="3839127" cy="6858000"/>
          </a:xfrm>
          <a:prstGeom prst="rect">
            <a:avLst/>
          </a:prstGeom>
        </p:spPr>
      </p:pic>
      <p:sp>
        <p:nvSpPr>
          <p:cNvPr id="4" name="Content Placeholder 2">
            <a:extLst>
              <a:ext uri="{FF2B5EF4-FFF2-40B4-BE49-F238E27FC236}">
                <a16:creationId xmlns:a16="http://schemas.microsoft.com/office/drawing/2014/main" id="{105D1B36-42F0-1840-B993-A6AE7C8ED9FE}"/>
              </a:ext>
            </a:extLst>
          </p:cNvPr>
          <p:cNvSpPr>
            <a:spLocks noGrp="1"/>
          </p:cNvSpPr>
          <p:nvPr>
            <p:ph idx="1"/>
          </p:nvPr>
        </p:nvSpPr>
        <p:spPr>
          <a:xfrm>
            <a:off x="1019762" y="1407904"/>
            <a:ext cx="5593073" cy="4833870"/>
          </a:xfrm>
        </p:spPr>
        <p:txBody>
          <a:bodyPr>
            <a:normAutofit/>
          </a:bodyPr>
          <a:lstStyle/>
          <a:p>
            <a:pPr marL="0" indent="0">
              <a:buNone/>
            </a:pPr>
            <a:r>
              <a:rPr lang="en-US" dirty="0"/>
              <a:t>The “My Account” will show data from the signed in user including the profile picture (all users will have the default photo assigned until they come here to update it), name, email, address, as well as the ability to update their password.</a:t>
            </a:r>
          </a:p>
          <a:p>
            <a:pPr marL="0" indent="0">
              <a:buNone/>
            </a:pPr>
            <a:endParaRPr lang="en-US" dirty="0"/>
          </a:p>
          <a:p>
            <a:pPr marL="0" indent="0">
              <a:buNone/>
            </a:pPr>
            <a:r>
              <a:rPr lang="en-US" dirty="0"/>
              <a:t>Note: I will need to revisit this in the case users are signed in with Facebook.</a:t>
            </a:r>
          </a:p>
        </p:txBody>
      </p:sp>
    </p:spTree>
    <p:extLst>
      <p:ext uri="{BB962C8B-B14F-4D97-AF65-F5344CB8AC3E}">
        <p14:creationId xmlns:p14="http://schemas.microsoft.com/office/powerpoint/2010/main" val="1044592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3" name="Picture 2">
            <a:extLst>
              <a:ext uri="{FF2B5EF4-FFF2-40B4-BE49-F238E27FC236}">
                <a16:creationId xmlns:a16="http://schemas.microsoft.com/office/drawing/2014/main" id="{F6385BCC-AE80-CD44-B0CA-3E6D82B03895}"/>
              </a:ext>
            </a:extLst>
          </p:cNvPr>
          <p:cNvPicPr>
            <a:picLocks noChangeAspect="1"/>
          </p:cNvPicPr>
          <p:nvPr/>
        </p:nvPicPr>
        <p:blipFill>
          <a:blip r:embed="rId2"/>
          <a:stretch>
            <a:fillRect/>
          </a:stretch>
        </p:blipFill>
        <p:spPr>
          <a:xfrm>
            <a:off x="4798850" y="0"/>
            <a:ext cx="3830671" cy="6858000"/>
          </a:xfrm>
          <a:prstGeom prst="rect">
            <a:avLst/>
          </a:prstGeom>
        </p:spPr>
      </p:pic>
      <p:pic>
        <p:nvPicPr>
          <p:cNvPr id="4" name="Picture 3">
            <a:extLst>
              <a:ext uri="{FF2B5EF4-FFF2-40B4-BE49-F238E27FC236}">
                <a16:creationId xmlns:a16="http://schemas.microsoft.com/office/drawing/2014/main" id="{B2E7A7BB-FBC5-5B47-8CB7-ECEC7BD145AF}"/>
              </a:ext>
            </a:extLst>
          </p:cNvPr>
          <p:cNvPicPr>
            <a:picLocks noChangeAspect="1"/>
          </p:cNvPicPr>
          <p:nvPr/>
        </p:nvPicPr>
        <p:blipFill>
          <a:blip r:embed="rId3"/>
          <a:stretch>
            <a:fillRect/>
          </a:stretch>
        </p:blipFill>
        <p:spPr>
          <a:xfrm>
            <a:off x="8341514" y="0"/>
            <a:ext cx="3957514" cy="6858000"/>
          </a:xfrm>
          <a:prstGeom prst="rect">
            <a:avLst/>
          </a:prstGeom>
        </p:spPr>
      </p:pic>
      <p:sp>
        <p:nvSpPr>
          <p:cNvPr id="5" name="Content Placeholder 2">
            <a:extLst>
              <a:ext uri="{FF2B5EF4-FFF2-40B4-BE49-F238E27FC236}">
                <a16:creationId xmlns:a16="http://schemas.microsoft.com/office/drawing/2014/main" id="{6925D86A-084A-8E43-8CE9-13BA1108929F}"/>
              </a:ext>
            </a:extLst>
          </p:cNvPr>
          <p:cNvSpPr>
            <a:spLocks noGrp="1"/>
          </p:cNvSpPr>
          <p:nvPr>
            <p:ph idx="1"/>
          </p:nvPr>
        </p:nvSpPr>
        <p:spPr>
          <a:xfrm>
            <a:off x="1019762" y="1407903"/>
            <a:ext cx="3830671" cy="4939887"/>
          </a:xfrm>
        </p:spPr>
        <p:txBody>
          <a:bodyPr>
            <a:normAutofit/>
          </a:bodyPr>
          <a:lstStyle/>
          <a:p>
            <a:pPr marL="0" indent="0">
              <a:buNone/>
            </a:pPr>
            <a:r>
              <a:rPr lang="en-US" dirty="0"/>
              <a:t>The “Messages” portion of Borrow will allow users to message other users IF they have an upcoming or a previous Borrow scheduled.  </a:t>
            </a:r>
          </a:p>
        </p:txBody>
      </p:sp>
    </p:spTree>
    <p:extLst>
      <p:ext uri="{BB962C8B-B14F-4D97-AF65-F5344CB8AC3E}">
        <p14:creationId xmlns:p14="http://schemas.microsoft.com/office/powerpoint/2010/main" val="3831225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8C95-294F-2B4F-83FE-9280AB101507}"/>
              </a:ext>
            </a:extLst>
          </p:cNvPr>
          <p:cNvSpPr>
            <a:spLocks noGrp="1"/>
          </p:cNvSpPr>
          <p:nvPr>
            <p:ph type="title"/>
          </p:nvPr>
        </p:nvSpPr>
        <p:spPr/>
        <p:txBody>
          <a:bodyPr/>
          <a:lstStyle/>
          <a:p>
            <a:r>
              <a:rPr lang="en-US" dirty="0"/>
              <a:t>Retrospective</a:t>
            </a:r>
          </a:p>
        </p:txBody>
      </p:sp>
      <p:sp>
        <p:nvSpPr>
          <p:cNvPr id="3" name="Content Placeholder 2">
            <a:extLst>
              <a:ext uri="{FF2B5EF4-FFF2-40B4-BE49-F238E27FC236}">
                <a16:creationId xmlns:a16="http://schemas.microsoft.com/office/drawing/2014/main" id="{0130028C-2D21-8E46-8133-2BD300C286C6}"/>
              </a:ext>
            </a:extLst>
          </p:cNvPr>
          <p:cNvSpPr>
            <a:spLocks noGrp="1"/>
          </p:cNvSpPr>
          <p:nvPr>
            <p:ph idx="1"/>
          </p:nvPr>
        </p:nvSpPr>
        <p:spPr/>
        <p:txBody>
          <a:bodyPr>
            <a:normAutofit/>
          </a:bodyPr>
          <a:lstStyle/>
          <a:p>
            <a:r>
              <a:rPr lang="en-US" sz="2400" dirty="0"/>
              <a:t>Pulling in platforms such as Facebook for developers has been challenging to get working precisely*</a:t>
            </a:r>
          </a:p>
          <a:p>
            <a:r>
              <a:rPr lang="en-US" sz="2400" dirty="0"/>
              <a:t>This app has so many different screen views and many dataflows. The UI alone has a lot to be done. </a:t>
            </a:r>
          </a:p>
          <a:p>
            <a:r>
              <a:rPr lang="en-US" sz="2400" dirty="0"/>
              <a:t>Need to find a way to save pictures for user account profile photos</a:t>
            </a:r>
          </a:p>
          <a:p>
            <a:r>
              <a:rPr lang="en-US" sz="2400" dirty="0"/>
              <a:t>Need to find a way to save product photos</a:t>
            </a:r>
          </a:p>
          <a:p>
            <a:r>
              <a:rPr lang="en-US" sz="2400" dirty="0"/>
              <a:t>Need to update data models accordingly </a:t>
            </a:r>
          </a:p>
        </p:txBody>
      </p:sp>
    </p:spTree>
    <p:extLst>
      <p:ext uri="{BB962C8B-B14F-4D97-AF65-F5344CB8AC3E}">
        <p14:creationId xmlns:p14="http://schemas.microsoft.com/office/powerpoint/2010/main" val="162328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1B768-9F0F-B145-9E51-8CC1516ABD91}"/>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9886712B-942C-1740-BC17-1A38CCDD1F4F}"/>
              </a:ext>
            </a:extLst>
          </p:cNvPr>
          <p:cNvSpPr>
            <a:spLocks noGrp="1"/>
          </p:cNvSpPr>
          <p:nvPr>
            <p:ph idx="1"/>
          </p:nvPr>
        </p:nvSpPr>
        <p:spPr/>
        <p:txBody>
          <a:bodyPr/>
          <a:lstStyle/>
          <a:p>
            <a:pPr marL="0" indent="0">
              <a:buNone/>
            </a:pPr>
            <a:r>
              <a:rPr lang="en-US" dirty="0"/>
              <a:t>Create an application that allows user to list, search, and book to borrow bikes in their area. </a:t>
            </a:r>
          </a:p>
        </p:txBody>
      </p:sp>
    </p:spTree>
    <p:extLst>
      <p:ext uri="{BB962C8B-B14F-4D97-AF65-F5344CB8AC3E}">
        <p14:creationId xmlns:p14="http://schemas.microsoft.com/office/powerpoint/2010/main" val="490443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415F-C13F-1341-A457-47A105854CD2}"/>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6D53E84D-F41F-1442-BAE5-4301BECFDE94}"/>
              </a:ext>
            </a:extLst>
          </p:cNvPr>
          <p:cNvSpPr>
            <a:spLocks noGrp="1"/>
          </p:cNvSpPr>
          <p:nvPr>
            <p:ph idx="1"/>
          </p:nvPr>
        </p:nvSpPr>
        <p:spPr>
          <a:xfrm>
            <a:off x="838200" y="1468192"/>
            <a:ext cx="11049000" cy="4919729"/>
          </a:xfrm>
        </p:spPr>
        <p:txBody>
          <a:bodyPr>
            <a:normAutofit lnSpcReduction="10000"/>
          </a:bodyPr>
          <a:lstStyle/>
          <a:p>
            <a:r>
              <a:rPr lang="en-US" sz="2400" b="1" dirty="0"/>
              <a:t>Login: </a:t>
            </a:r>
            <a:r>
              <a:rPr lang="en-US" sz="2400" dirty="0"/>
              <a:t>The user shall be able to login to the Borrow app</a:t>
            </a:r>
          </a:p>
          <a:p>
            <a:r>
              <a:rPr lang="en-US" sz="2400" b="1" dirty="0"/>
              <a:t>Location:</a:t>
            </a:r>
            <a:r>
              <a:rPr lang="en-US" sz="2400" dirty="0"/>
              <a:t> Users shall be provided a map to see their location and to see where products are in correspondence </a:t>
            </a:r>
          </a:p>
          <a:p>
            <a:r>
              <a:rPr lang="en-US" sz="2400" b="1" dirty="0"/>
              <a:t>History and Upcoming:</a:t>
            </a:r>
            <a:r>
              <a:rPr lang="en-US" sz="2400" dirty="0"/>
              <a:t> Users shall be able to see their previous and upcoming booking history</a:t>
            </a:r>
          </a:p>
          <a:p>
            <a:r>
              <a:rPr lang="en-US" sz="2400" b="1" dirty="0"/>
              <a:t>Notifications:</a:t>
            </a:r>
            <a:r>
              <a:rPr lang="en-US" sz="2400" dirty="0"/>
              <a:t> Users shall be notified when someone rents their product</a:t>
            </a:r>
          </a:p>
          <a:p>
            <a:r>
              <a:rPr lang="en-US" sz="2400" b="1" dirty="0"/>
              <a:t>Messaging: </a:t>
            </a:r>
            <a:r>
              <a:rPr lang="en-US" sz="2400" dirty="0"/>
              <a:t>Users shall be able to message other users in app upon creating a booking</a:t>
            </a:r>
          </a:p>
          <a:p>
            <a:r>
              <a:rPr lang="en-US" sz="2400" b="1" dirty="0"/>
              <a:t>Policy:</a:t>
            </a:r>
            <a:r>
              <a:rPr lang="en-US" sz="2400" dirty="0"/>
              <a:t> The Borrow App shall have policies regarding loss, damage, and theft</a:t>
            </a:r>
          </a:p>
          <a:p>
            <a:r>
              <a:rPr lang="en-US" sz="2400" b="1" dirty="0"/>
              <a:t>Rent Products:</a:t>
            </a:r>
            <a:r>
              <a:rPr lang="en-US" sz="2400" dirty="0"/>
              <a:t> Users shall have access to view rentable products</a:t>
            </a:r>
          </a:p>
          <a:p>
            <a:r>
              <a:rPr lang="en-US" sz="2400" b="1" dirty="0"/>
              <a:t>User Profile: </a:t>
            </a:r>
            <a:r>
              <a:rPr lang="en-US" sz="2400" dirty="0"/>
              <a:t>All application users shall have an individual user account</a:t>
            </a:r>
          </a:p>
          <a:p>
            <a:r>
              <a:rPr lang="en-US" sz="2400" b="1" dirty="0"/>
              <a:t>Payment:</a:t>
            </a:r>
            <a:r>
              <a:rPr lang="en-US" sz="2400" dirty="0"/>
              <a:t> Users shall have credit/debit/electronic payment options. Users shall be able to save their payment types.</a:t>
            </a:r>
          </a:p>
        </p:txBody>
      </p:sp>
    </p:spTree>
    <p:extLst>
      <p:ext uri="{BB962C8B-B14F-4D97-AF65-F5344CB8AC3E}">
        <p14:creationId xmlns:p14="http://schemas.microsoft.com/office/powerpoint/2010/main" val="381390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4" name="Picture 3">
            <a:extLst>
              <a:ext uri="{FF2B5EF4-FFF2-40B4-BE49-F238E27FC236}">
                <a16:creationId xmlns:a16="http://schemas.microsoft.com/office/drawing/2014/main" id="{84ECB4F2-3447-7B46-8D70-95993EE31F7E}"/>
              </a:ext>
            </a:extLst>
          </p:cNvPr>
          <p:cNvPicPr>
            <a:picLocks noChangeAspect="1"/>
          </p:cNvPicPr>
          <p:nvPr/>
        </p:nvPicPr>
        <p:blipFill>
          <a:blip r:embed="rId2"/>
          <a:stretch>
            <a:fillRect/>
          </a:stretch>
        </p:blipFill>
        <p:spPr>
          <a:xfrm>
            <a:off x="4903242" y="497761"/>
            <a:ext cx="7288758" cy="5995114"/>
          </a:xfrm>
          <a:prstGeom prst="rect">
            <a:avLst/>
          </a:prstGeom>
        </p:spPr>
      </p:pic>
      <p:sp>
        <p:nvSpPr>
          <p:cNvPr id="5" name="Content Placeholder 2">
            <a:extLst>
              <a:ext uri="{FF2B5EF4-FFF2-40B4-BE49-F238E27FC236}">
                <a16:creationId xmlns:a16="http://schemas.microsoft.com/office/drawing/2014/main" id="{13A6276C-D9C5-E34B-A05C-C068CF999784}"/>
              </a:ext>
            </a:extLst>
          </p:cNvPr>
          <p:cNvSpPr>
            <a:spLocks noGrp="1"/>
          </p:cNvSpPr>
          <p:nvPr>
            <p:ph idx="1"/>
          </p:nvPr>
        </p:nvSpPr>
        <p:spPr>
          <a:xfrm>
            <a:off x="838200" y="1825624"/>
            <a:ext cx="4065042" cy="4378227"/>
          </a:xfrm>
        </p:spPr>
        <p:txBody>
          <a:bodyPr/>
          <a:lstStyle/>
          <a:p>
            <a:pPr marL="0" indent="0">
              <a:buNone/>
            </a:pPr>
            <a:r>
              <a:rPr lang="en-US" dirty="0"/>
              <a:t>The home screen will have a map with the user’s location and products that are near by to borrow. You can click on the title of Borrow listings to see a page with further listing details.</a:t>
            </a:r>
          </a:p>
        </p:txBody>
      </p:sp>
    </p:spTree>
    <p:extLst>
      <p:ext uri="{BB962C8B-B14F-4D97-AF65-F5344CB8AC3E}">
        <p14:creationId xmlns:p14="http://schemas.microsoft.com/office/powerpoint/2010/main" val="101316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8" name="Picture 7">
            <a:extLst>
              <a:ext uri="{FF2B5EF4-FFF2-40B4-BE49-F238E27FC236}">
                <a16:creationId xmlns:a16="http://schemas.microsoft.com/office/drawing/2014/main" id="{25A111D0-1104-A244-9886-9AD2F8FCD0A1}"/>
              </a:ext>
            </a:extLst>
          </p:cNvPr>
          <p:cNvPicPr>
            <a:picLocks noChangeAspect="1"/>
          </p:cNvPicPr>
          <p:nvPr/>
        </p:nvPicPr>
        <p:blipFill>
          <a:blip r:embed="rId2"/>
          <a:stretch>
            <a:fillRect/>
          </a:stretch>
        </p:blipFill>
        <p:spPr>
          <a:xfrm>
            <a:off x="167426" y="1353015"/>
            <a:ext cx="9107067" cy="5414833"/>
          </a:xfrm>
          <a:prstGeom prst="rect">
            <a:avLst/>
          </a:prstGeom>
        </p:spPr>
      </p:pic>
      <p:sp>
        <p:nvSpPr>
          <p:cNvPr id="4" name="Content Placeholder 2">
            <a:extLst>
              <a:ext uri="{FF2B5EF4-FFF2-40B4-BE49-F238E27FC236}">
                <a16:creationId xmlns:a16="http://schemas.microsoft.com/office/drawing/2014/main" id="{2D11D224-5B71-EF44-A55A-41CED4D3B21D}"/>
              </a:ext>
            </a:extLst>
          </p:cNvPr>
          <p:cNvSpPr>
            <a:spLocks noGrp="1"/>
          </p:cNvSpPr>
          <p:nvPr>
            <p:ph idx="1"/>
          </p:nvPr>
        </p:nvSpPr>
        <p:spPr>
          <a:xfrm>
            <a:off x="7912746" y="1239886"/>
            <a:ext cx="4065042" cy="4378227"/>
          </a:xfrm>
        </p:spPr>
        <p:txBody>
          <a:bodyPr/>
          <a:lstStyle/>
          <a:p>
            <a:pPr marL="0" indent="0">
              <a:buNone/>
            </a:pPr>
            <a:r>
              <a:rPr lang="en-US" dirty="0"/>
              <a:t>If the user chooses to “Borrow”, they will be taken to a screen to input borrow duration and pay via Apple Pay. </a:t>
            </a:r>
          </a:p>
        </p:txBody>
      </p:sp>
    </p:spTree>
    <p:extLst>
      <p:ext uri="{BB962C8B-B14F-4D97-AF65-F5344CB8AC3E}">
        <p14:creationId xmlns:p14="http://schemas.microsoft.com/office/powerpoint/2010/main" val="253476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3" name="Picture 2">
            <a:extLst>
              <a:ext uri="{FF2B5EF4-FFF2-40B4-BE49-F238E27FC236}">
                <a16:creationId xmlns:a16="http://schemas.microsoft.com/office/drawing/2014/main" id="{691D5E04-8B4F-9544-BA89-D19F8588E753}"/>
              </a:ext>
            </a:extLst>
          </p:cNvPr>
          <p:cNvPicPr>
            <a:picLocks noChangeAspect="1"/>
          </p:cNvPicPr>
          <p:nvPr/>
        </p:nvPicPr>
        <p:blipFill>
          <a:blip r:embed="rId2"/>
          <a:stretch>
            <a:fillRect/>
          </a:stretch>
        </p:blipFill>
        <p:spPr>
          <a:xfrm>
            <a:off x="7861378" y="0"/>
            <a:ext cx="3492422" cy="6858000"/>
          </a:xfrm>
          <a:prstGeom prst="rect">
            <a:avLst/>
          </a:prstGeom>
        </p:spPr>
      </p:pic>
      <p:sp>
        <p:nvSpPr>
          <p:cNvPr id="4" name="Content Placeholder 2">
            <a:extLst>
              <a:ext uri="{FF2B5EF4-FFF2-40B4-BE49-F238E27FC236}">
                <a16:creationId xmlns:a16="http://schemas.microsoft.com/office/drawing/2014/main" id="{2F78888E-5263-2D47-B7FA-44FF726D1CFE}"/>
              </a:ext>
            </a:extLst>
          </p:cNvPr>
          <p:cNvSpPr>
            <a:spLocks noGrp="1"/>
          </p:cNvSpPr>
          <p:nvPr>
            <p:ph idx="1"/>
          </p:nvPr>
        </p:nvSpPr>
        <p:spPr>
          <a:xfrm>
            <a:off x="981859" y="1531434"/>
            <a:ext cx="6373098" cy="4378227"/>
          </a:xfrm>
        </p:spPr>
        <p:txBody>
          <a:bodyPr/>
          <a:lstStyle/>
          <a:p>
            <a:pPr marL="0" indent="0">
              <a:buNone/>
            </a:pPr>
            <a:r>
              <a:rPr lang="en-US" dirty="0"/>
              <a:t>The ”List for Borrow” on the home screen will allow users to post their own listings consisting of photo(s), item title, description, the rate/cost per hour/minute/day, and item replacement cost. Users get full capability to list to their liking with more options. </a:t>
            </a:r>
          </a:p>
        </p:txBody>
      </p:sp>
    </p:spTree>
    <p:extLst>
      <p:ext uri="{BB962C8B-B14F-4D97-AF65-F5344CB8AC3E}">
        <p14:creationId xmlns:p14="http://schemas.microsoft.com/office/powerpoint/2010/main" val="378151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4" name="Picture 3">
            <a:extLst>
              <a:ext uri="{FF2B5EF4-FFF2-40B4-BE49-F238E27FC236}">
                <a16:creationId xmlns:a16="http://schemas.microsoft.com/office/drawing/2014/main" id="{0D7B18F9-3F22-7447-96B0-8B5D2FD0C042}"/>
              </a:ext>
            </a:extLst>
          </p:cNvPr>
          <p:cNvPicPr>
            <a:picLocks noChangeAspect="1"/>
          </p:cNvPicPr>
          <p:nvPr/>
        </p:nvPicPr>
        <p:blipFill rotWithShape="1">
          <a:blip r:embed="rId2"/>
          <a:srcRect b="51361"/>
          <a:stretch/>
        </p:blipFill>
        <p:spPr>
          <a:xfrm>
            <a:off x="141161" y="1262130"/>
            <a:ext cx="9413002" cy="5370490"/>
          </a:xfrm>
          <a:prstGeom prst="rect">
            <a:avLst/>
          </a:prstGeom>
        </p:spPr>
      </p:pic>
      <p:sp>
        <p:nvSpPr>
          <p:cNvPr id="5" name="Content Placeholder 2">
            <a:extLst>
              <a:ext uri="{FF2B5EF4-FFF2-40B4-BE49-F238E27FC236}">
                <a16:creationId xmlns:a16="http://schemas.microsoft.com/office/drawing/2014/main" id="{F259B9DE-382B-1341-8107-83C1F241D7D1}"/>
              </a:ext>
            </a:extLst>
          </p:cNvPr>
          <p:cNvSpPr>
            <a:spLocks noGrp="1"/>
          </p:cNvSpPr>
          <p:nvPr>
            <p:ph idx="1"/>
          </p:nvPr>
        </p:nvSpPr>
        <p:spPr>
          <a:xfrm>
            <a:off x="9554162" y="1262130"/>
            <a:ext cx="2637837" cy="4820618"/>
          </a:xfrm>
        </p:spPr>
        <p:txBody>
          <a:bodyPr>
            <a:normAutofit/>
          </a:bodyPr>
          <a:lstStyle/>
          <a:p>
            <a:pPr marL="0" indent="0">
              <a:buNone/>
            </a:pPr>
            <a:r>
              <a:rPr lang="en-US" dirty="0"/>
              <a:t>The History section of the app will let users see their previous Borrows as well as any notifications to accept or decline for others wanting to Borrow.</a:t>
            </a:r>
          </a:p>
        </p:txBody>
      </p:sp>
    </p:spTree>
    <p:extLst>
      <p:ext uri="{BB962C8B-B14F-4D97-AF65-F5344CB8AC3E}">
        <p14:creationId xmlns:p14="http://schemas.microsoft.com/office/powerpoint/2010/main" val="773524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3" name="Picture 2">
            <a:extLst>
              <a:ext uri="{FF2B5EF4-FFF2-40B4-BE49-F238E27FC236}">
                <a16:creationId xmlns:a16="http://schemas.microsoft.com/office/drawing/2014/main" id="{4667528A-093D-ED4B-8AA1-DB89775C448C}"/>
              </a:ext>
            </a:extLst>
          </p:cNvPr>
          <p:cNvPicPr>
            <a:picLocks noChangeAspect="1"/>
          </p:cNvPicPr>
          <p:nvPr/>
        </p:nvPicPr>
        <p:blipFill rotWithShape="1">
          <a:blip r:embed="rId2"/>
          <a:srcRect l="63144" t="310" r="661" b="51574"/>
          <a:stretch/>
        </p:blipFill>
        <p:spPr>
          <a:xfrm>
            <a:off x="5108690" y="75055"/>
            <a:ext cx="3631751" cy="5663136"/>
          </a:xfrm>
          <a:prstGeom prst="rect">
            <a:avLst/>
          </a:prstGeom>
        </p:spPr>
      </p:pic>
      <p:sp>
        <p:nvSpPr>
          <p:cNvPr id="4" name="Content Placeholder 2">
            <a:extLst>
              <a:ext uri="{FF2B5EF4-FFF2-40B4-BE49-F238E27FC236}">
                <a16:creationId xmlns:a16="http://schemas.microsoft.com/office/drawing/2014/main" id="{176F6B14-E4E3-ED49-8C63-4171E3E4A524}"/>
              </a:ext>
            </a:extLst>
          </p:cNvPr>
          <p:cNvSpPr>
            <a:spLocks noGrp="1"/>
          </p:cNvSpPr>
          <p:nvPr>
            <p:ph idx="1"/>
          </p:nvPr>
        </p:nvSpPr>
        <p:spPr>
          <a:xfrm>
            <a:off x="1019762" y="1407904"/>
            <a:ext cx="3631751" cy="4330287"/>
          </a:xfrm>
        </p:spPr>
        <p:txBody>
          <a:bodyPr>
            <a:normAutofit/>
          </a:bodyPr>
          <a:lstStyle/>
          <a:p>
            <a:pPr marL="0" indent="0">
              <a:buNone/>
            </a:pPr>
            <a:r>
              <a:rPr lang="en-US" dirty="0"/>
              <a:t>This mockup shows the screens for a completed Borrow. These summaries have the listing the user borrowed as well as the booking information such as duration, start time, total, and end time.</a:t>
            </a:r>
          </a:p>
        </p:txBody>
      </p:sp>
      <p:pic>
        <p:nvPicPr>
          <p:cNvPr id="5" name="Picture 4">
            <a:extLst>
              <a:ext uri="{FF2B5EF4-FFF2-40B4-BE49-F238E27FC236}">
                <a16:creationId xmlns:a16="http://schemas.microsoft.com/office/drawing/2014/main" id="{27E54E90-C7D3-2146-AA68-1295EC9A781B}"/>
              </a:ext>
            </a:extLst>
          </p:cNvPr>
          <p:cNvPicPr>
            <a:picLocks noChangeAspect="1"/>
          </p:cNvPicPr>
          <p:nvPr/>
        </p:nvPicPr>
        <p:blipFill rotWithShape="1">
          <a:blip r:embed="rId2"/>
          <a:srcRect l="63144" t="52001" r="661" b="-3005"/>
          <a:stretch/>
        </p:blipFill>
        <p:spPr>
          <a:xfrm>
            <a:off x="8664896" y="1027906"/>
            <a:ext cx="3527104" cy="5830094"/>
          </a:xfrm>
          <a:prstGeom prst="rect">
            <a:avLst/>
          </a:prstGeom>
        </p:spPr>
      </p:pic>
      <p:sp>
        <p:nvSpPr>
          <p:cNvPr id="6" name="Content Placeholder 2">
            <a:extLst>
              <a:ext uri="{FF2B5EF4-FFF2-40B4-BE49-F238E27FC236}">
                <a16:creationId xmlns:a16="http://schemas.microsoft.com/office/drawing/2014/main" id="{5DC98631-E238-CC46-B57E-3F6E621E369A}"/>
              </a:ext>
            </a:extLst>
          </p:cNvPr>
          <p:cNvSpPr txBox="1">
            <a:spLocks/>
          </p:cNvSpPr>
          <p:nvPr/>
        </p:nvSpPr>
        <p:spPr>
          <a:xfrm>
            <a:off x="9719486" y="663645"/>
            <a:ext cx="3631751" cy="10270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(Scroll down)</a:t>
            </a:r>
          </a:p>
        </p:txBody>
      </p:sp>
    </p:spTree>
    <p:extLst>
      <p:ext uri="{BB962C8B-B14F-4D97-AF65-F5344CB8AC3E}">
        <p14:creationId xmlns:p14="http://schemas.microsoft.com/office/powerpoint/2010/main" val="3821203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E153-64CD-304D-8BBF-80CA047A40DE}"/>
              </a:ext>
            </a:extLst>
          </p:cNvPr>
          <p:cNvSpPr>
            <a:spLocks noGrp="1"/>
          </p:cNvSpPr>
          <p:nvPr>
            <p:ph type="title"/>
          </p:nvPr>
        </p:nvSpPr>
        <p:spPr/>
        <p:txBody>
          <a:bodyPr/>
          <a:lstStyle/>
          <a:p>
            <a:r>
              <a:rPr lang="en-US" dirty="0"/>
              <a:t>Design Mockups</a:t>
            </a:r>
          </a:p>
        </p:txBody>
      </p:sp>
      <p:pic>
        <p:nvPicPr>
          <p:cNvPr id="4" name="Picture 3">
            <a:extLst>
              <a:ext uri="{FF2B5EF4-FFF2-40B4-BE49-F238E27FC236}">
                <a16:creationId xmlns:a16="http://schemas.microsoft.com/office/drawing/2014/main" id="{04643FF3-5526-8941-BE83-A200B10037DA}"/>
              </a:ext>
            </a:extLst>
          </p:cNvPr>
          <p:cNvPicPr>
            <a:picLocks noChangeAspect="1"/>
          </p:cNvPicPr>
          <p:nvPr/>
        </p:nvPicPr>
        <p:blipFill rotWithShape="1">
          <a:blip r:embed="rId3"/>
          <a:srcRect r="8874"/>
          <a:stretch/>
        </p:blipFill>
        <p:spPr>
          <a:xfrm>
            <a:off x="4734186" y="703821"/>
            <a:ext cx="7333318" cy="5789054"/>
          </a:xfrm>
          <a:prstGeom prst="rect">
            <a:avLst/>
          </a:prstGeom>
        </p:spPr>
      </p:pic>
      <p:sp>
        <p:nvSpPr>
          <p:cNvPr id="5" name="Content Placeholder 2">
            <a:extLst>
              <a:ext uri="{FF2B5EF4-FFF2-40B4-BE49-F238E27FC236}">
                <a16:creationId xmlns:a16="http://schemas.microsoft.com/office/drawing/2014/main" id="{51FA7AC2-C956-4D4F-A149-DC7B6E9820F6}"/>
              </a:ext>
            </a:extLst>
          </p:cNvPr>
          <p:cNvSpPr>
            <a:spLocks noGrp="1"/>
          </p:cNvSpPr>
          <p:nvPr>
            <p:ph idx="1"/>
          </p:nvPr>
        </p:nvSpPr>
        <p:spPr>
          <a:xfrm>
            <a:off x="1019762" y="1407904"/>
            <a:ext cx="3631751" cy="4833870"/>
          </a:xfrm>
        </p:spPr>
        <p:txBody>
          <a:bodyPr>
            <a:normAutofit fontScale="92500"/>
          </a:bodyPr>
          <a:lstStyle/>
          <a:p>
            <a:pPr marL="0" indent="0">
              <a:buNone/>
            </a:pPr>
            <a:r>
              <a:rPr lang="en-US" dirty="0"/>
              <a:t>The login screen will have an internal “Sign Up” option in the case the user does not already have an account or does not want to sign in using Facebook. From the signup, you can go back to the ”Login” screen options or sign up to proceed to the terms and conditions agreement for the app.</a:t>
            </a:r>
          </a:p>
        </p:txBody>
      </p:sp>
    </p:spTree>
    <p:extLst>
      <p:ext uri="{BB962C8B-B14F-4D97-AF65-F5344CB8AC3E}">
        <p14:creationId xmlns:p14="http://schemas.microsoft.com/office/powerpoint/2010/main" val="3365188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4250</TotalTime>
  <Words>653</Words>
  <Application>Microsoft Macintosh PowerPoint</Application>
  <PresentationFormat>Widescreen</PresentationFormat>
  <Paragraphs>46</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Goal</vt:lpstr>
      <vt:lpstr>Requirements</vt:lpstr>
      <vt:lpstr>Design Mockups</vt:lpstr>
      <vt:lpstr>Design Mockups</vt:lpstr>
      <vt:lpstr>Design Mockups</vt:lpstr>
      <vt:lpstr>Design Mockups</vt:lpstr>
      <vt:lpstr>Design Mockups</vt:lpstr>
      <vt:lpstr>Design Mockups</vt:lpstr>
      <vt:lpstr>Design Mockups</vt:lpstr>
      <vt:lpstr>Design Mockups</vt:lpstr>
      <vt:lpstr>Design Mockups</vt:lpstr>
      <vt:lpstr>Design Mockups</vt:lpstr>
      <vt:lpstr>Retrospective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Casey Smith</dc:creator>
  <cp:lastModifiedBy>Casey Smith</cp:lastModifiedBy>
  <cp:revision>12</cp:revision>
  <dcterms:created xsi:type="dcterms:W3CDTF">2021-04-06T05:53:14Z</dcterms:created>
  <dcterms:modified xsi:type="dcterms:W3CDTF">2021-04-26T03:38:23Z</dcterms:modified>
</cp:coreProperties>
</file>